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69" r:id="rId4"/>
    <p:sldId id="270" r:id="rId5"/>
    <p:sldId id="282" r:id="rId6"/>
    <p:sldId id="281" r:id="rId7"/>
    <p:sldId id="265" r:id="rId8"/>
    <p:sldId id="261" r:id="rId9"/>
    <p:sldId id="259" r:id="rId10"/>
    <p:sldId id="260" r:id="rId11"/>
    <p:sldId id="272" r:id="rId12"/>
    <p:sldId id="273" r:id="rId13"/>
    <p:sldId id="275" r:id="rId14"/>
    <p:sldId id="276" r:id="rId15"/>
    <p:sldId id="266" r:id="rId16"/>
    <p:sldId id="277" r:id="rId17"/>
    <p:sldId id="284" r:id="rId18"/>
    <p:sldId id="28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0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43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5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8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5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22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8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41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1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4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27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8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5FCC1-6C54-42C0-ABD9-6E5A8345C64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C85B999-7CE1-4DFB-A563-E087A520046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omebyzipcode.com/maryland/" TargetMode="External"/><Relationship Id="rId2" Type="http://schemas.openxmlformats.org/officeDocument/2006/relationships/hyperlink" Target="https://data.census.gov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ontgomerycountymd.gov/" TargetMode="External"/><Relationship Id="rId4" Type="http://schemas.openxmlformats.org/officeDocument/2006/relationships/hyperlink" Target="https://worldpopulationreview.com/zips/marylan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omebyzipcode.com/maryland/" TargetMode="External"/><Relationship Id="rId2" Type="http://schemas.openxmlformats.org/officeDocument/2006/relationships/hyperlink" Target="https://data.census.gov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montgomerycountymd.gov/" TargetMode="External"/><Relationship Id="rId4" Type="http://schemas.openxmlformats.org/officeDocument/2006/relationships/hyperlink" Target="https://worldpopulationreview.com/zips/marylan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50C8F-1444-6179-05A6-ECD7AF36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Final report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FC20C81-80AA-F527-E45A-8006F21E8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pPr marL="1927225" marR="0">
              <a:spcAft>
                <a:spcPts val="800"/>
              </a:spcAft>
              <a:buNone/>
            </a:pP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Ifreador Aziagbe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 number: DATA 205 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CRN: 34669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Professor: Lori A. Perine</a:t>
            </a:r>
          </a:p>
          <a:p>
            <a:pPr marL="0" marR="0">
              <a:spcAft>
                <a:spcPts val="800"/>
              </a:spcAft>
              <a:buNone/>
            </a:pP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</a:t>
            </a:r>
          </a:p>
          <a:p>
            <a:pPr marL="0" marR="0" indent="0">
              <a:spcAft>
                <a:spcPts val="800"/>
              </a:spcAft>
              <a:buNone/>
            </a:pP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title: </a:t>
            </a:r>
            <a:r>
              <a:rPr lang="en-US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Analyzing the Impact of Socioeconomic Factors on Traffic Crash Frequency and Severity in Montgomery County</a:t>
            </a: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11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7D81-A561-F8CA-D2E7-6AE41EB5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Crash incidents by hour of the day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B8D0-550C-B92C-D18E-79D20011C3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Crashes peak around 3-6 pm </a:t>
            </a:r>
          </a:p>
          <a:p>
            <a:r>
              <a:rPr lang="en-US" dirty="0"/>
              <a:t>Small spike occurs around 8-9 pm </a:t>
            </a:r>
          </a:p>
          <a:p>
            <a:r>
              <a:rPr lang="en-US" dirty="0"/>
              <a:t>Fewest crashes happen between 2-5 AM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BAC016-661C-415A-8B95-758C8E517B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42" y="1690688"/>
            <a:ext cx="5166857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10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DA74-0BCC-F7B6-9193-8C1E25E6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>
            <a:normAutofit/>
          </a:bodyPr>
          <a:lstStyle/>
          <a:p>
            <a:r>
              <a:rPr lang="en-US" sz="2400" dirty="0"/>
              <a:t>Is road type significantly associated with hit-and-run occurrence in crash incidents? (Chi-Square)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578718-4DF4-98D8-9ACF-04D9BA2CD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9690"/>
            <a:ext cx="5181600" cy="4351338"/>
          </a:xfrm>
        </p:spPr>
        <p:txBody>
          <a:bodyPr/>
          <a:lstStyle/>
          <a:p>
            <a:r>
              <a:rPr lang="en-US" dirty="0"/>
              <a:t>P-value = 0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60DF01-BF15-65E1-69B0-7F6AD5131C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9"/>
            <a:ext cx="5257800" cy="50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F8CC83C-E46A-DAC1-F6BD-160FD5CF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5758"/>
            <a:ext cx="5181600" cy="256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7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7916-E165-2C38-9836-AA974D7D8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364879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scatter plot and correlation matrix heatmap</a:t>
            </a:r>
            <a:r>
              <a:rPr lang="en-US" sz="2400" dirty="0">
                <a:solidFill>
                  <a:srgbClr val="FF0000"/>
                </a:solidFill>
              </a:rPr>
              <a:t> show</a:t>
            </a:r>
            <a:r>
              <a:rPr lang="en-US" sz="2400" b="1" dirty="0">
                <a:solidFill>
                  <a:srgbClr val="FF0000"/>
                </a:solidFill>
              </a:rPr>
              <a:t> the relationship between Crash Count and Median Household Income in different areas of Montgomery County.</a:t>
            </a:r>
            <a:br>
              <a:rPr lang="en-US" sz="2400" b="1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67D8C-E32E-521A-2FD9-64C150239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2192066"/>
            <a:ext cx="4645152" cy="8019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Correlation matrix = - 0.082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0F2081-340A-9CA7-361E-E66155903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chart shows a weak negative relationship between median household income and crash count in Montgomery County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DC83AA-ABA1-37E0-0027-B899644CBAA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0224" y="2820988"/>
            <a:ext cx="4248402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25BF3-ED7F-B3B8-63F4-A0B7AE56E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994009"/>
            <a:ext cx="4645152" cy="2474717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79FEDD-AEEF-A49E-7BCF-2E3997A2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611" y="3017033"/>
            <a:ext cx="4445341" cy="25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099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DCE2-EE9C-EFD9-6141-F8E1F065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Relationship Between Crime And Crash Counts By Region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7D17C-6FE2-81F0-8B9A-65E9B452A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Correlation matrix = 0.94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EC89E5-042A-ECCF-311A-90AF27B6FC7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376" y="2824163"/>
            <a:ext cx="3283872" cy="26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25588-8B74-EBBE-AE2F-76494EEA0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9549"/>
            <a:ext cx="5183188" cy="485526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dirty="0"/>
              <a:t>Each dot = a pseudo–region (created by rounding latitude)</a:t>
            </a:r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A71469E-3A7C-8774-E384-3EA81FD1217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5798" y="2820988"/>
            <a:ext cx="4257254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65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921F-9FFD-64A0-2C63-77B4A5D3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Overall project 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2CB10-2458-625A-01F6-6354D730F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Overall, crash incidents in Montgomery County are strongly linked to high-crime areas, especially in urban centers. Income has little effect on crash rates. Most crashes happen during rush hours and on weekdays, with hit-and-run cases more common on state and county roads. These findings highlight the need for targeted safety efforts in high-risk zones and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8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46A7-4996-D852-3821-D6C77C04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Recommendations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17349-9D36-CF79-216F-123E0D4D6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Focus on crash hotspots (Gaithersburg, Rockville, Silver Spring).</a:t>
            </a:r>
            <a:br>
              <a:rPr lang="en-US" dirty="0"/>
            </a:br>
            <a:r>
              <a:rPr lang="en-US" dirty="0"/>
              <a:t> Increase Friday traffic safety measures.</a:t>
            </a:r>
            <a:br>
              <a:rPr lang="en-US" dirty="0"/>
            </a:br>
            <a:r>
              <a:rPr lang="en-US" dirty="0"/>
              <a:t> Combine crime and crash interventions in high-risk areas.</a:t>
            </a:r>
            <a:br>
              <a:rPr lang="en-US" dirty="0"/>
            </a:br>
            <a:r>
              <a:rPr lang="en-US" dirty="0"/>
              <a:t>Adjust strategies for post-pandemic traffic patterns.</a:t>
            </a:r>
            <a:br>
              <a:rPr lang="en-US" dirty="0"/>
            </a:br>
            <a:r>
              <a:rPr lang="en-US" dirty="0"/>
              <a:t> Tailor some safety efforts to lower-income areas.</a:t>
            </a:r>
            <a:br>
              <a:rPr lang="en-US" dirty="0"/>
            </a:br>
            <a:r>
              <a:rPr lang="en-US" dirty="0"/>
              <a:t>Promote safe driving every day of the week.</a:t>
            </a:r>
          </a:p>
        </p:txBody>
      </p:sp>
    </p:spTree>
    <p:extLst>
      <p:ext uri="{BB962C8B-B14F-4D97-AF65-F5344CB8AC3E}">
        <p14:creationId xmlns:p14="http://schemas.microsoft.com/office/powerpoint/2010/main" val="349772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A1D7-FBA6-DBFA-B2F9-75C0877D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err="1"/>
              <a:t>Aknowledgement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9369-919F-E235-5E01-B293A0EAA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sincerely thank my professors for their guidance and support throughout this project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b="0" i="0" dirty="0">
                <a:effectLst/>
                <a:latin typeface="Open Sans" panose="020B0606030504020204" pitchFamily="34" charset="0"/>
              </a:rPr>
            </a:br>
            <a:br>
              <a:rPr lang="en-US" b="0" i="0" dirty="0">
                <a:effectLst/>
                <a:latin typeface="Open Sans" panose="020B0606030504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</a:rPr>
              <a:t>•Professor Alraee </a:t>
            </a:r>
            <a:br>
              <a:rPr lang="en-US" b="0" i="0" dirty="0">
                <a:effectLst/>
                <a:latin typeface="Open Sans" panose="020B0606030504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</a:rPr>
              <a:t>• Professor Perine </a:t>
            </a:r>
            <a:br>
              <a:rPr lang="en-US" b="0" i="0" dirty="0">
                <a:effectLst/>
                <a:latin typeface="Open Sans" panose="020B0606030504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</a:rPr>
              <a:t>• Professor Mohamed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9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D831-CC89-B4F2-DE7C-5EE100E1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93ABF-42DF-BDB2-3B09-37BC38627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https://data.census.gov</a:t>
            </a: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https://www.incomebyzipcode.com/maryland/</a:t>
            </a: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https://worldpopulationreview.com/zips/maryland</a:t>
            </a:r>
            <a:endParaRPr lang="en-US" sz="2000" b="1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Montgomery County Data | Open Data Portal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2000" b="1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13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412368-7E6B-4064-B6FA-72DF6DA0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14FE20-9BCC-4219-A8AD-B1C110BD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4B5BF-F2EE-BF1A-9F19-9553C365F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7" y="976508"/>
            <a:ext cx="5525305" cy="2367221"/>
          </a:xfrm>
        </p:spPr>
        <p:txBody>
          <a:bodyPr>
            <a:normAutofit/>
          </a:bodyPr>
          <a:lstStyle/>
          <a:p>
            <a:r>
              <a:rPr lang="en-US" sz="540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93B5D-2009-8DC4-CA7F-33A9FFDA1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5530919" cy="1606576"/>
          </a:xfrm>
        </p:spPr>
        <p:txBody>
          <a:bodyPr>
            <a:normAutofit/>
          </a:bodyPr>
          <a:lstStyle/>
          <a:p>
            <a:r>
              <a:rPr lang="en-US"/>
              <a:t>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61C966-C6C8-4667-903D-E68521C35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8" y="3528543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439133-030D-427C-AADE-2B48B1991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11378B-6628-411A-9A79-CF10232D7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E6BF6A-26B8-45E6-887E-FE78A7984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2388B0B-738B-4313-8674-79D97E74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624" y="977965"/>
            <a:ext cx="3119444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035BFCA6-79F8-2F94-D6FE-8AB143828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6373" y="1649879"/>
            <a:ext cx="2799103" cy="27991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F84359-5DD6-461B-9519-90AA2F46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90BC892-CE86-41EE-8A3B-2178D5170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8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1CBF-1715-1249-5C68-A7DC5E8A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C4C5A-00B6-6FEE-23A1-37354C97F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32" y="1970909"/>
            <a:ext cx="9603275" cy="3450613"/>
          </a:xfrm>
        </p:spPr>
        <p:txBody>
          <a:bodyPr>
            <a:normAutofit fontScale="85000" lnSpcReduction="10000"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Income Dataset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Provides median household income estimates for 46 ZIP codes, sourced from: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https://data.census.gov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https://www.incomebyzipcode.com/maryland/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https://worldpopulationreview.com/zips/maryland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Crash Reporting Dataset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Contains detailed records of traffic collisions collected by the Maryland State Police through the Automated Crash Reporting System (ACRS), with reports from county and municipal police.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Source: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Montgomery County Data | Open Data Portal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Crime Dataset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Includes reported crime data classified under the National Incident-Based                     Reporting System (NIBRS) and compiled using the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EJustice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system, widely used by local law enforcement.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Montgomery County Data | Open Data Portal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6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3828-8476-6186-5B91-FC4A4E67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why they are important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EE2E2-A7CA-DDDC-FFBC-12EE21FCD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4AE93-F3C5-6AAA-F9FD-91FA4594ED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1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To analyze, understand, and potentially predict the key factors that contribute to the severity and frequency of traffic crashes in Montgomery County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 2: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Examine how traffic crash rates in Montgomery County vary by household income levels across ZIP codes, as well as crime report incidents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4DD42-8174-AC3E-98DD-7753164EB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are they important?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B34C4-CC24-FA97-121A-D2E7C66154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goals are important because they use data to make Montgomery County safer and fairer for everyone. Instead of just dealing with crashes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they happen, these goals try to figure out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they happen in the first place, so we can stop them from happening.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6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CC76-5C03-4BCB-702E-C36C12EE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95C3-DC06-1EF6-63CB-FF8F913EAA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Libraries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endParaRPr lang="en-US" sz="1800" i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data wrangling; </a:t>
            </a:r>
          </a:p>
          <a:p>
            <a:pPr marL="0" indent="0">
              <a:buNone/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Seaborn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buNone/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Plotly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visualization; </a:t>
            </a:r>
          </a:p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Geospatial Analysis: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Folium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mapping crash hotspots; </a:t>
            </a:r>
          </a:p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 Tests: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Chi-square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categorical relationships; </a:t>
            </a:r>
          </a:p>
          <a:p>
            <a:pPr marL="0" indent="0">
              <a:buNone/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analysis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numerical relationships, and Documentation: </a:t>
            </a:r>
            <a:r>
              <a:rPr lang="en-US" sz="18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Notebooks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with version tracking and code comments.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7BCA4-9BB0-A84B-3C75-341C788225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merged  datasets  using the ZIP code and locations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standardized column names and formats.</a:t>
            </a:r>
          </a:p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Converted dates and extracted the year and month.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5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A8EE-FF6E-2391-D6B0-464762F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76669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9AF5334-FA3E-4F3C-3254-4648A4C7A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53" y="138224"/>
            <a:ext cx="12011247" cy="67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5FD12-D7E5-05B0-5B29-F239A225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/>
              <a:t>Interpretation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8F021-4E29-6B4B-8994-0A0B0E251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Gaithersburg, Rockville, and Germantown are the areas with the highest crash density, shown in red and yellow.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Silver Spring also shows a very high crash concentration.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Areas like Poolesville, North Potomac, and Olney show moderate crash density (green).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Peripheral zones like Leesburg, Annapolis, and Bowie exhibit low crash activity (blue or barely visible).</a:t>
            </a:r>
          </a:p>
          <a:p>
            <a:endParaRPr lang="en-US" sz="1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2EA5F-37B7-B92F-B97E-4AAF66906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 fontScale="85000" lnSpcReduction="20000"/>
          </a:bodyPr>
          <a:lstStyle/>
          <a:p>
            <a:pPr marL="0" marR="0" lvl="0" indent="0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6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Density Level Number of Locations (Crash Density)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(Blue) 22047 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Medium (Cyan) 188 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(Green) 27 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Very High (Yellow) 2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Extreme (Red) 1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1892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" name="Rectangle 618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185" name="Picture 618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86" name="Straight Connector 618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7" name="Straight Connector 6186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3BD534-5913-76AF-0589-F6C27CCE2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line chart shows the monthly trend of traffic collisions from 2015 to early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F942-F151-102B-BD5B-77F665539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1579" y="2015734"/>
            <a:ext cx="4162555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sz="1400" dirty="0"/>
              <a:t> From 2015 to early 2020, collisions stayed high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1400" dirty="0"/>
            </a:br>
            <a:r>
              <a:rPr lang="en-US" sz="1400" dirty="0"/>
              <a:t> In 2020, there was a sharp drop, likely due to COVID-19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1400" dirty="0"/>
            </a:br>
            <a:r>
              <a:rPr lang="en-US" sz="1400" dirty="0"/>
              <a:t> After 2021, collision counts gradually rose again but stayed more variable.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1400" dirty="0"/>
            </a:br>
            <a:r>
              <a:rPr lang="en-US" sz="1400" dirty="0"/>
              <a:t> drop at the end (2025) might reflect incomplete or lagging data.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FB5319-819D-8407-C092-08A325628B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975" y="2489640"/>
            <a:ext cx="4960443" cy="248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99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F4E05-8E33-4BD0-1DD7-4CF989D4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This bar chart shows the number of crash incidents by day of the week.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5F0BE-682A-1B19-4AFB-DFAC31DFC5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Friday has the highest number of crashes (nearly 17,500),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Monday–Thursday have similar, slightly lower levels,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Saturday drops noticeably, and</a:t>
            </a:r>
            <a:br>
              <a:rPr lang="en-US" dirty="0"/>
            </a:br>
            <a:r>
              <a:rPr lang="en-US" dirty="0"/>
              <a:t>Sunday has the lowest crash count</a:t>
            </a:r>
            <a:r>
              <a:rPr lang="en-US" b="1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F439A4-ECF3-6B97-29CA-FD5285C266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3500" y="2586097"/>
            <a:ext cx="4645025" cy="230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56296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3824</TotalTime>
  <Words>908</Words>
  <Application>Microsoft Office PowerPoint</Application>
  <PresentationFormat>Widescreen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Gill Sans MT</vt:lpstr>
      <vt:lpstr>Open Sans</vt:lpstr>
      <vt:lpstr>Gallery</vt:lpstr>
      <vt:lpstr>Final report</vt:lpstr>
      <vt:lpstr>Introduction</vt:lpstr>
      <vt:lpstr>Goals and why they are important </vt:lpstr>
      <vt:lpstr>Tools and data cleaning </vt:lpstr>
      <vt:lpstr>            Visualizations</vt:lpstr>
      <vt:lpstr>PowerPoint Presentation</vt:lpstr>
      <vt:lpstr>Interpretation </vt:lpstr>
      <vt:lpstr>This line chart shows the monthly trend of traffic collisions from 2015 to early 2025</vt:lpstr>
      <vt:lpstr>This bar chart shows the number of crash incidents by day of the week.</vt:lpstr>
      <vt:lpstr>Crash incidents by hour of the day</vt:lpstr>
      <vt:lpstr>Is road type significantly associated with hit-and-run occurrence in crash incidents? (Chi-Square)</vt:lpstr>
      <vt:lpstr>The scatter plot and correlation matrix heatmap show the relationship between Crash Count and Median Household Income in different areas of Montgomery County. </vt:lpstr>
      <vt:lpstr>Relationship Between Crime And Crash Counts By Region</vt:lpstr>
      <vt:lpstr>Overall project conclusion </vt:lpstr>
      <vt:lpstr>Recommendations </vt:lpstr>
      <vt:lpstr>Aknowledgement </vt:lpstr>
      <vt:lpstr>                       References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yao aziagbe</dc:creator>
  <cp:lastModifiedBy>yao aziagbe</cp:lastModifiedBy>
  <cp:revision>7</cp:revision>
  <dcterms:created xsi:type="dcterms:W3CDTF">2025-05-06T14:40:49Z</dcterms:created>
  <dcterms:modified xsi:type="dcterms:W3CDTF">2025-05-14T00:19:16Z</dcterms:modified>
</cp:coreProperties>
</file>